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7" r:id="rId8"/>
    <p:sldId id="261" r:id="rId9"/>
    <p:sldId id="262" r:id="rId10"/>
    <p:sldId id="264" r:id="rId11"/>
    <p:sldId id="265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9212" y="1306902"/>
            <a:ext cx="8915399" cy="2262781"/>
          </a:xfrm>
        </p:spPr>
        <p:txBody>
          <a:bodyPr>
            <a:normAutofit/>
          </a:bodyPr>
          <a:lstStyle/>
          <a:p>
            <a:r>
              <a:rPr lang="pt-BR" sz="6600" dirty="0" smtClean="0"/>
              <a:t>Tratamentos térmicos</a:t>
            </a:r>
            <a:endParaRPr lang="pt-BR" sz="6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76419" y="4277049"/>
            <a:ext cx="3940984" cy="1126283"/>
          </a:xfrm>
        </p:spPr>
        <p:txBody>
          <a:bodyPr/>
          <a:lstStyle/>
          <a:p>
            <a:r>
              <a:rPr lang="pt-BR" dirty="0" smtClean="0"/>
              <a:t>Gustavo Ferrari e Luiz Paulo Braun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1395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Normalização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16870" y="1393768"/>
            <a:ext cx="8915400" cy="3777622"/>
          </a:xfrm>
        </p:spPr>
        <p:txBody>
          <a:bodyPr>
            <a:normAutofit/>
          </a:bodyPr>
          <a:lstStyle/>
          <a:p>
            <a:r>
              <a:rPr lang="pt-BR" dirty="0" smtClean="0"/>
              <a:t>Consiste no </a:t>
            </a:r>
            <a:r>
              <a:rPr lang="pt-BR" dirty="0"/>
              <a:t>aquecimento do </a:t>
            </a:r>
            <a:r>
              <a:rPr lang="pt-BR" dirty="0" smtClean="0"/>
              <a:t>metal </a:t>
            </a:r>
            <a:r>
              <a:rPr lang="pt-BR" dirty="0"/>
              <a:t>a uma temperatura acima da zona crítica, seguido de resfriamento ao </a:t>
            </a:r>
            <a:r>
              <a:rPr lang="pt-BR" dirty="0" smtClean="0"/>
              <a:t>ar</a:t>
            </a:r>
            <a:r>
              <a:rPr lang="pt-BR" dirty="0"/>
              <a:t>;</a:t>
            </a:r>
            <a:endParaRPr lang="pt-BR" dirty="0" smtClean="0"/>
          </a:p>
          <a:p>
            <a:r>
              <a:rPr lang="pt-BR" dirty="0" smtClean="0"/>
              <a:t>Promove a recristalização e refino dos grãos de metal (normalmente aço);</a:t>
            </a:r>
          </a:p>
          <a:p>
            <a:r>
              <a:rPr lang="pt-BR" dirty="0"/>
              <a:t>O objetivo da normalização é refinar peças fundidas, laminadas ou usinadas.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81" y="3282579"/>
            <a:ext cx="4261447" cy="31960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948" y="2775772"/>
            <a:ext cx="6730943" cy="39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5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Têmpera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16870" y="1393768"/>
            <a:ext cx="8915400" cy="3777622"/>
          </a:xfrm>
        </p:spPr>
        <p:txBody>
          <a:bodyPr>
            <a:normAutofit/>
          </a:bodyPr>
          <a:lstStyle/>
          <a:p>
            <a:r>
              <a:rPr lang="pt-BR" dirty="0" smtClean="0"/>
              <a:t>Aquece-se o metal até uma temperatura um pouco acima da temperatura crítica e resfria-se bruscamente</a:t>
            </a:r>
          </a:p>
          <a:p>
            <a:r>
              <a:rPr lang="pt-BR" dirty="0" smtClean="0"/>
              <a:t>Promove o aumento da </a:t>
            </a:r>
            <a:r>
              <a:rPr lang="pt-BR" dirty="0"/>
              <a:t>dureza e </a:t>
            </a:r>
            <a:r>
              <a:rPr lang="pt-BR" dirty="0" smtClean="0"/>
              <a:t>da resistência;</a:t>
            </a:r>
          </a:p>
          <a:p>
            <a:r>
              <a:rPr lang="pt-BR" dirty="0"/>
              <a:t>O objetivo é conduzir o aço a uma fase, na qual se obtém o melhor arranjo possível dos cristais do </a:t>
            </a:r>
            <a:r>
              <a:rPr lang="pt-BR" dirty="0" smtClean="0"/>
              <a:t>aço.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47" y="3315143"/>
            <a:ext cx="4366953" cy="327521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53" y="3487714"/>
            <a:ext cx="6053637" cy="29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8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Revenimento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16870" y="1393768"/>
            <a:ext cx="8915400" cy="3777622"/>
          </a:xfrm>
        </p:spPr>
        <p:txBody>
          <a:bodyPr>
            <a:normAutofit/>
          </a:bodyPr>
          <a:lstStyle/>
          <a:p>
            <a:r>
              <a:rPr lang="pt-BR" dirty="0" smtClean="0"/>
              <a:t>É o </a:t>
            </a:r>
            <a:r>
              <a:rPr lang="pt-BR" dirty="0"/>
              <a:t>reaquecimento das peças temperadas, a temperaturas </a:t>
            </a:r>
            <a:r>
              <a:rPr lang="pt-BR" dirty="0" smtClean="0"/>
              <a:t>bem abaixo da temperatura crítica;</a:t>
            </a:r>
          </a:p>
          <a:p>
            <a:r>
              <a:rPr lang="pt-BR" dirty="0" smtClean="0"/>
              <a:t>Aumenta a </a:t>
            </a:r>
            <a:r>
              <a:rPr lang="pt-BR" dirty="0"/>
              <a:t> tenacidade </a:t>
            </a:r>
            <a:r>
              <a:rPr lang="pt-BR" dirty="0" smtClean="0"/>
              <a:t>e corrige a </a:t>
            </a:r>
            <a:r>
              <a:rPr lang="pt-BR" dirty="0"/>
              <a:t>dureza </a:t>
            </a:r>
            <a:r>
              <a:rPr lang="pt-BR" dirty="0" smtClean="0"/>
              <a:t>excessiva;</a:t>
            </a:r>
          </a:p>
          <a:p>
            <a:r>
              <a:rPr lang="pt-BR" dirty="0"/>
              <a:t>Dependendo da temperatura resulta em pequena ou grande transformação da </a:t>
            </a:r>
            <a:r>
              <a:rPr lang="pt-BR" dirty="0" smtClean="0"/>
              <a:t>estrutura.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78" y="3315144"/>
            <a:ext cx="5347288" cy="32752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60" y="3340458"/>
            <a:ext cx="4894752" cy="336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0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mentacao na Miltrat Tratamento Térmico de Meta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2425" y="0"/>
            <a:ext cx="3867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Matérias e laboratórios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92925" y="1709651"/>
            <a:ext cx="9277650" cy="4524894"/>
          </a:xfrm>
        </p:spPr>
        <p:txBody>
          <a:bodyPr>
            <a:normAutofit/>
          </a:bodyPr>
          <a:lstStyle/>
          <a:p>
            <a:r>
              <a:rPr lang="pt-BR" dirty="0"/>
              <a:t>Estrutura e Propriedades de Materiais Metálicos (</a:t>
            </a:r>
            <a:r>
              <a:rPr lang="pt-BR" dirty="0" err="1"/>
              <a:t>Op</a:t>
            </a:r>
            <a:r>
              <a:rPr lang="pt-BR" dirty="0"/>
              <a:t> - EMC5214</a:t>
            </a:r>
            <a:r>
              <a:rPr lang="pt-BR" dirty="0" smtClean="0"/>
              <a:t>)</a:t>
            </a:r>
          </a:p>
          <a:p>
            <a:r>
              <a:rPr lang="pt-BR" dirty="0"/>
              <a:t>Fundamentos da Termodinâmica (03 - EMC5405</a:t>
            </a:r>
            <a:r>
              <a:rPr lang="pt-BR" dirty="0" smtClean="0"/>
              <a:t>)</a:t>
            </a:r>
          </a:p>
          <a:p>
            <a:r>
              <a:rPr lang="pt-BR" dirty="0" smtClean="0"/>
              <a:t>Termodinâmica </a:t>
            </a:r>
            <a:r>
              <a:rPr lang="pt-BR" dirty="0"/>
              <a:t>Aplicada (04 - </a:t>
            </a:r>
            <a:r>
              <a:rPr lang="pt-BR" dirty="0" smtClean="0"/>
              <a:t>EMC5418)</a:t>
            </a:r>
          </a:p>
          <a:p>
            <a:r>
              <a:rPr lang="pt-BR" dirty="0"/>
              <a:t>Laboratório em Ciências Térmicas (05 - EMC5410</a:t>
            </a:r>
            <a:r>
              <a:rPr lang="pt-BR" dirty="0" smtClean="0"/>
              <a:t>)</a:t>
            </a:r>
          </a:p>
          <a:p>
            <a:r>
              <a:rPr lang="pt-BR" dirty="0" smtClean="0"/>
              <a:t>Transmissão </a:t>
            </a:r>
            <a:r>
              <a:rPr lang="pt-BR" dirty="0"/>
              <a:t>de Calor </a:t>
            </a:r>
            <a:r>
              <a:rPr lang="pt-BR" dirty="0" smtClean="0"/>
              <a:t>I (05 - EMC5417)</a:t>
            </a:r>
          </a:p>
          <a:p>
            <a:r>
              <a:rPr lang="pt-BR" dirty="0"/>
              <a:t>Transmissão de Calor </a:t>
            </a:r>
            <a:r>
              <a:rPr lang="pt-BR" dirty="0" smtClean="0"/>
              <a:t>II (06 - EMC5404)</a:t>
            </a:r>
          </a:p>
          <a:p>
            <a:endParaRPr lang="pt-BR" dirty="0" smtClean="0"/>
          </a:p>
          <a:p>
            <a:r>
              <a:rPr lang="pt-BR" dirty="0" smtClean="0"/>
              <a:t>Laboratório </a:t>
            </a:r>
            <a:r>
              <a:rPr lang="pt-BR" dirty="0"/>
              <a:t>de Caracterização </a:t>
            </a:r>
            <a:r>
              <a:rPr lang="pt-BR" dirty="0" err="1"/>
              <a:t>Microestrutural</a:t>
            </a:r>
            <a:r>
              <a:rPr lang="pt-BR" dirty="0"/>
              <a:t> – </a:t>
            </a:r>
            <a:r>
              <a:rPr lang="pt-BR" dirty="0" smtClean="0"/>
              <a:t>LCM</a:t>
            </a:r>
          </a:p>
          <a:p>
            <a:r>
              <a:rPr lang="pt-BR" dirty="0"/>
              <a:t>Laboratório de Meios Porosos e Propriedades </a:t>
            </a:r>
            <a:r>
              <a:rPr lang="pt-BR" dirty="0" err="1"/>
              <a:t>Termofísicas</a:t>
            </a:r>
            <a:r>
              <a:rPr lang="pt-BR" dirty="0"/>
              <a:t> – LMPT</a:t>
            </a:r>
          </a:p>
          <a:p>
            <a:r>
              <a:rPr lang="pt-BR" dirty="0"/>
              <a:t>Laboratório de Ciências Térmicas – </a:t>
            </a:r>
            <a:r>
              <a:rPr lang="pt-BR" dirty="0" err="1" smtClean="0"/>
              <a:t>LabTermo</a:t>
            </a:r>
            <a:endParaRPr lang="pt-BR" dirty="0" smtClean="0"/>
          </a:p>
          <a:p>
            <a:r>
              <a:rPr lang="pt-BR" dirty="0"/>
              <a:t>Laboratório de Materiais – </a:t>
            </a:r>
            <a:r>
              <a:rPr lang="pt-BR" dirty="0" err="1"/>
              <a:t>LabMAT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518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Bibliografia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73823" y="1759527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https://</a:t>
            </a:r>
            <a:r>
              <a:rPr lang="pt-BR" dirty="0" smtClean="0"/>
              <a:t>edisciplinas.usp.br/pluginfile.php/4354029/mod_resource/content/1/Tratamentos%20térmicos%202015%20a.pdf</a:t>
            </a:r>
            <a:endParaRPr lang="pt-BR" dirty="0"/>
          </a:p>
          <a:p>
            <a:r>
              <a:rPr lang="pt-BR" dirty="0" smtClean="0"/>
              <a:t>https</a:t>
            </a:r>
            <a:r>
              <a:rPr lang="pt-BR" dirty="0"/>
              <a:t>://</a:t>
            </a:r>
            <a:r>
              <a:rPr lang="pt-BR" dirty="0" smtClean="0"/>
              <a:t>www.mecanicaindustrial.com.br/tratamento-termico-recozimento-e-tempera/</a:t>
            </a:r>
          </a:p>
          <a:p>
            <a:r>
              <a:rPr lang="pt-BR" dirty="0" smtClean="0"/>
              <a:t>https://pt.wikipedia.org/wiki/Tratamento_t%C3%A9rmico</a:t>
            </a:r>
          </a:p>
          <a:p>
            <a:r>
              <a:rPr lang="pt-BR" dirty="0" smtClean="0"/>
              <a:t>http</a:t>
            </a:r>
            <a:r>
              <a:rPr lang="pt-BR" dirty="0"/>
              <a:t>://</a:t>
            </a:r>
            <a:r>
              <a:rPr lang="pt-BR" dirty="0" smtClean="0"/>
              <a:t>www.timkensteel.com/what-we-make/specialized-services/thermal-treatment</a:t>
            </a:r>
          </a:p>
          <a:p>
            <a:r>
              <a:rPr lang="pt-BR" dirty="0" smtClean="0"/>
              <a:t>http</a:t>
            </a:r>
            <a:r>
              <a:rPr lang="pt-BR" dirty="0"/>
              <a:t>://</a:t>
            </a:r>
            <a:r>
              <a:rPr lang="pt-BR" dirty="0" smtClean="0"/>
              <a:t>tratamentotermico.com/revenimento.html</a:t>
            </a:r>
          </a:p>
          <a:p>
            <a:r>
              <a:rPr lang="pt-BR" dirty="0" smtClean="0"/>
              <a:t>http</a:t>
            </a:r>
            <a:r>
              <a:rPr lang="pt-BR" dirty="0"/>
              <a:t>://</a:t>
            </a:r>
            <a:r>
              <a:rPr lang="pt-BR" dirty="0" smtClean="0"/>
              <a:t>ivcsp.com.br/galeria-de-fotos-2/acompanhamento-de-tratamento-termico/</a:t>
            </a:r>
          </a:p>
          <a:p>
            <a:r>
              <a:rPr lang="pt-BR" dirty="0" smtClean="0"/>
              <a:t>http</a:t>
            </a:r>
            <a:r>
              <a:rPr lang="pt-BR" dirty="0"/>
              <a:t>://tratamentotermico.com/tempera.html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135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Agenda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Definição de tratamento térmico</a:t>
            </a:r>
          </a:p>
          <a:p>
            <a:r>
              <a:rPr lang="pt-BR" dirty="0" smtClean="0"/>
              <a:t>História</a:t>
            </a:r>
          </a:p>
          <a:p>
            <a:r>
              <a:rPr lang="pt-BR" dirty="0" smtClean="0"/>
              <a:t>Aplicações</a:t>
            </a:r>
          </a:p>
          <a:p>
            <a:r>
              <a:rPr lang="pt-BR" dirty="0" smtClean="0"/>
              <a:t>Processos físico-químicos</a:t>
            </a:r>
            <a:endParaRPr lang="pt-BR" dirty="0" smtClean="0"/>
          </a:p>
          <a:p>
            <a:r>
              <a:rPr lang="pt-BR" dirty="0" smtClean="0"/>
              <a:t>Métodos </a:t>
            </a:r>
            <a:r>
              <a:rPr lang="pt-BR" dirty="0" smtClean="0"/>
              <a:t>utilizados</a:t>
            </a:r>
          </a:p>
          <a:p>
            <a:r>
              <a:rPr lang="pt-BR" dirty="0" smtClean="0"/>
              <a:t>Matérias e laboratórios relacionados</a:t>
            </a:r>
            <a:endParaRPr lang="pt-BR" dirty="0" smtClean="0"/>
          </a:p>
          <a:p>
            <a:r>
              <a:rPr lang="pt-BR" dirty="0" smtClean="0"/>
              <a:t>Bibliografia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057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tratamento térmico?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smtClean="0"/>
              <a:t>Tratar termicamente um material consiste em aquecê-lo e resfriá-lo, visando alterar suas propriedades físicas e mecânicas sem mudar sua forma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124" y="2944729"/>
            <a:ext cx="6184669" cy="37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6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86195" y="1905000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	As técnicas de tratamento térmico são fruto da experiência do Homem em trabalhar com metal e da percepção de alguns fenômenos, como:</a:t>
            </a:r>
          </a:p>
          <a:p>
            <a:r>
              <a:rPr lang="pt-BR" dirty="0" smtClean="0"/>
              <a:t>Os metais se fundem em altas temperaturas;</a:t>
            </a:r>
          </a:p>
          <a:p>
            <a:r>
              <a:rPr lang="pt-BR" dirty="0" smtClean="0"/>
              <a:t>Se tornam maleáveis quando aquecidos;</a:t>
            </a:r>
          </a:p>
          <a:p>
            <a:r>
              <a:rPr lang="pt-BR" dirty="0" smtClean="0"/>
              <a:t>Se aquecidos e resfriados repentinamente, ficam duros.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3957217"/>
            <a:ext cx="4829693" cy="25419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435" y="4031000"/>
            <a:ext cx="2878484" cy="23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Aplicações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Obter </a:t>
            </a:r>
            <a:r>
              <a:rPr lang="pt-BR" dirty="0" smtClean="0"/>
              <a:t>metais </a:t>
            </a:r>
            <a:r>
              <a:rPr lang="pt-BR" dirty="0"/>
              <a:t>duros para fabricação de </a:t>
            </a:r>
            <a:r>
              <a:rPr lang="pt-BR" dirty="0" smtClean="0"/>
              <a:t>engrenagens </a:t>
            </a:r>
            <a:r>
              <a:rPr lang="pt-BR" dirty="0"/>
              <a:t>para diversas </a:t>
            </a:r>
            <a:r>
              <a:rPr lang="pt-BR" dirty="0" smtClean="0"/>
              <a:t>aplicações;</a:t>
            </a:r>
          </a:p>
          <a:p>
            <a:r>
              <a:rPr lang="pt-BR" dirty="0" smtClean="0"/>
              <a:t>Obtenção </a:t>
            </a:r>
            <a:r>
              <a:rPr lang="pt-BR" dirty="0"/>
              <a:t>de </a:t>
            </a:r>
            <a:r>
              <a:rPr lang="pt-BR" dirty="0" smtClean="0"/>
              <a:t>metais </a:t>
            </a:r>
            <a:r>
              <a:rPr lang="pt-BR" dirty="0"/>
              <a:t>com propriedades mecânicas adequadas para produção de </a:t>
            </a:r>
            <a:r>
              <a:rPr lang="pt-BR" dirty="0" smtClean="0"/>
              <a:t>molas;</a:t>
            </a:r>
          </a:p>
          <a:p>
            <a:r>
              <a:rPr lang="pt-BR" dirty="0" smtClean="0"/>
              <a:t>Amolecimento </a:t>
            </a:r>
            <a:r>
              <a:rPr lang="pt-BR" dirty="0"/>
              <a:t>de ligas diversas (aços, ligas de cobre, alumínio, etc.) para prosseguimento do </a:t>
            </a:r>
            <a:r>
              <a:rPr lang="pt-BR" dirty="0" smtClean="0"/>
              <a:t>processamento.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656" y="4240585"/>
            <a:ext cx="2813945" cy="25509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69" y="4191803"/>
            <a:ext cx="3490619" cy="25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3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Processos físico-químicos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665" y="2376893"/>
            <a:ext cx="4743700" cy="34944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1" y="1905000"/>
            <a:ext cx="6916660" cy="443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0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Processos físico-químicos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731872"/>
            <a:ext cx="5144193" cy="408963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8" y="2532894"/>
            <a:ext cx="5292091" cy="39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15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Métodos utilizados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 smtClean="0"/>
              <a:t>	Para escolher-se um tratamento térmico, é necessário conhecer precisamente o material que será tratado (principalmente sua microestrutura) e, a partir da propriedade que se busca, decidir pelo método mais adequado. Os principais tipos de tratamentos térmicos são:</a:t>
            </a:r>
          </a:p>
          <a:p>
            <a:pPr algn="just"/>
            <a:r>
              <a:rPr lang="pt-BR" dirty="0" smtClean="0"/>
              <a:t>Recozimento;</a:t>
            </a:r>
          </a:p>
          <a:p>
            <a:pPr algn="just"/>
            <a:r>
              <a:rPr lang="pt-BR" dirty="0" smtClean="0"/>
              <a:t>Normalização;</a:t>
            </a:r>
          </a:p>
          <a:p>
            <a:pPr algn="just"/>
            <a:r>
              <a:rPr lang="pt-BR" dirty="0" smtClean="0"/>
              <a:t>Têmpera;</a:t>
            </a:r>
          </a:p>
          <a:p>
            <a:pPr algn="just"/>
            <a:r>
              <a:rPr lang="pt-BR" dirty="0" smtClean="0"/>
              <a:t>Revenimento.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49" y="3649287"/>
            <a:ext cx="5702915" cy="25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33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Recozimento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16870" y="1393768"/>
            <a:ext cx="8915400" cy="3777622"/>
          </a:xfrm>
        </p:spPr>
        <p:txBody>
          <a:bodyPr/>
          <a:lstStyle/>
          <a:p>
            <a:pPr algn="just"/>
            <a:r>
              <a:rPr lang="pt-BR" dirty="0" smtClean="0"/>
              <a:t>O metal </a:t>
            </a:r>
            <a:r>
              <a:rPr lang="pt-BR" dirty="0"/>
              <a:t>sofre aquecimento controlado até atingir determinada temperatura, permanece nessa temperatura por um certo tempo e sofre resfriamento lento no próprio </a:t>
            </a:r>
            <a:r>
              <a:rPr lang="pt-BR" dirty="0" smtClean="0"/>
              <a:t>forno</a:t>
            </a:r>
          </a:p>
          <a:p>
            <a:pPr algn="just"/>
            <a:r>
              <a:rPr lang="pt-BR" dirty="0"/>
              <a:t>Pode alterar diversas propriedades mecânicas (ductilidade, dureza, resistência etc</a:t>
            </a:r>
            <a:r>
              <a:rPr lang="pt-BR" dirty="0" smtClean="0"/>
              <a:t>.);</a:t>
            </a:r>
          </a:p>
          <a:p>
            <a:pPr algn="just"/>
            <a:r>
              <a:rPr lang="pt-BR" dirty="0"/>
              <a:t>Aumenta a maleabilidade</a:t>
            </a:r>
            <a:r>
              <a:rPr lang="pt-BR" dirty="0" smtClean="0"/>
              <a:t>;</a:t>
            </a:r>
          </a:p>
          <a:p>
            <a:pPr algn="just"/>
            <a:r>
              <a:rPr lang="pt-BR" dirty="0" smtClean="0"/>
              <a:t>Define a microestrutura;</a:t>
            </a:r>
          </a:p>
          <a:p>
            <a:pPr algn="just"/>
            <a:r>
              <a:rPr lang="pt-BR" dirty="0" smtClean="0"/>
              <a:t>Diminui a tensão.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034" y="4006736"/>
            <a:ext cx="3275000" cy="24562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15" y="2890424"/>
            <a:ext cx="2916626" cy="37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9405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136</TotalTime>
  <Words>346</Words>
  <Application>Microsoft Office PowerPoint</Application>
  <PresentationFormat>Widescreen</PresentationFormat>
  <Paragraphs>68</Paragraphs>
  <Slides>15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Cacho</vt:lpstr>
      <vt:lpstr>Tratamentos térmicos</vt:lpstr>
      <vt:lpstr>Agenda</vt:lpstr>
      <vt:lpstr>O que é tratamento térmico?</vt:lpstr>
      <vt:lpstr>Histórico</vt:lpstr>
      <vt:lpstr>Aplicações</vt:lpstr>
      <vt:lpstr>Processos físico-químicos</vt:lpstr>
      <vt:lpstr>Processos físico-químicos</vt:lpstr>
      <vt:lpstr>Métodos utilizados</vt:lpstr>
      <vt:lpstr>Recozimento</vt:lpstr>
      <vt:lpstr>Normalização</vt:lpstr>
      <vt:lpstr>Têmpera</vt:lpstr>
      <vt:lpstr>Revenimento</vt:lpstr>
      <vt:lpstr>Apresentação do PowerPoint</vt:lpstr>
      <vt:lpstr>Matérias e laboratórios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Tratamentos térmicos</dc:title>
  <dc:creator>Luiz Braun</dc:creator>
  <cp:lastModifiedBy>Luiz Paulo Baldo Braun</cp:lastModifiedBy>
  <cp:revision>14</cp:revision>
  <dcterms:created xsi:type="dcterms:W3CDTF">2019-05-26T13:05:00Z</dcterms:created>
  <dcterms:modified xsi:type="dcterms:W3CDTF">2019-05-26T23:03:37Z</dcterms:modified>
</cp:coreProperties>
</file>